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5" r:id="rId2"/>
  </p:sldMasterIdLst>
  <p:notesMasterIdLst>
    <p:notesMasterId r:id="rId33"/>
  </p:notesMasterIdLst>
  <p:sldIdLst>
    <p:sldId id="256" r:id="rId3"/>
    <p:sldId id="258" r:id="rId4"/>
    <p:sldId id="267" r:id="rId5"/>
    <p:sldId id="270" r:id="rId6"/>
    <p:sldId id="259" r:id="rId7"/>
    <p:sldId id="260" r:id="rId8"/>
    <p:sldId id="298" r:id="rId9"/>
    <p:sldId id="283" r:id="rId10"/>
    <p:sldId id="286" r:id="rId11"/>
    <p:sldId id="285" r:id="rId12"/>
    <p:sldId id="284" r:id="rId13"/>
    <p:sldId id="287" r:id="rId14"/>
    <p:sldId id="288" r:id="rId15"/>
    <p:sldId id="302" r:id="rId16"/>
    <p:sldId id="261" r:id="rId17"/>
    <p:sldId id="262" r:id="rId18"/>
    <p:sldId id="289" r:id="rId19"/>
    <p:sldId id="290" r:id="rId20"/>
    <p:sldId id="291" r:id="rId21"/>
    <p:sldId id="292" r:id="rId22"/>
    <p:sldId id="294" r:id="rId23"/>
    <p:sldId id="296" r:id="rId24"/>
    <p:sldId id="295" r:id="rId25"/>
    <p:sldId id="277" r:id="rId26"/>
    <p:sldId id="297" r:id="rId27"/>
    <p:sldId id="299" r:id="rId28"/>
    <p:sldId id="300" r:id="rId29"/>
    <p:sldId id="301" r:id="rId30"/>
    <p:sldId id="278" r:id="rId31"/>
    <p:sldId id="282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0FCC4A-C5FC-E348-884A-CECA4E2F89A7}" v="3553" dt="2021-05-06T04:32:08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2"/>
    <p:restoredTop sz="64366"/>
  </p:normalViewPr>
  <p:slideViewPr>
    <p:cSldViewPr snapToGrid="0" snapToObjects="1" showGuides="1">
      <p:cViewPr varScale="1">
        <p:scale>
          <a:sx n="72" d="100"/>
          <a:sy n="72" d="100"/>
        </p:scale>
        <p:origin x="2472" y="20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08152-637C-3444-8A2D-0591E8DFB6D5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46E57-4E6F-6348-86F4-325BD260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5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8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45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44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80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5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4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57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78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06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57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61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56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5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54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96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71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0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3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73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8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97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38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4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66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6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2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46E57-4E6F-6348-86F4-325BD26045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495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24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222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1669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880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8889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0547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8336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0729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3942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587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4265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3328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4864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3640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8287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847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6897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3164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590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9261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030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62312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43909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930909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72300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80597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387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55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207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584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63782C-1041-014E-AD02-1DA55E26865F}"/>
              </a:ext>
            </a:extLst>
          </p:cNvPr>
          <p:cNvSpPr txBox="1"/>
          <p:nvPr userDrawn="1"/>
        </p:nvSpPr>
        <p:spPr>
          <a:xfrm>
            <a:off x="405245" y="12884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10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0970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104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58835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28832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382B-7D09-EF41-8679-E16DA02E1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600" y="2185473"/>
            <a:ext cx="9290800" cy="2410853"/>
          </a:xfrm>
        </p:spPr>
        <p:txBody>
          <a:bodyPr/>
          <a:lstStyle/>
          <a:p>
            <a:r>
              <a:rPr lang="en-US" sz="4000" b="0" dirty="0">
                <a:latin typeface="Product Sans" panose="020B0503030502040203" pitchFamily="34" charset="0"/>
              </a:rPr>
              <a:t>Final Project: Eye Blinking Detection and Remote Access to IoT Sensors and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FD2F7-3E2D-4442-9803-C65119E17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106043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10000"/>
                    <a:lumOff val="90000"/>
                  </a:schemeClr>
                </a:solidFill>
                <a:latin typeface="Product Sans" panose="020B0503030502040203" pitchFamily="34" charset="0"/>
              </a:rPr>
              <a:t>Team Hard Coders</a:t>
            </a:r>
          </a:p>
          <a:p>
            <a:r>
              <a:rPr lang="en-US" dirty="0">
                <a:solidFill>
                  <a:schemeClr val="accent6">
                    <a:lumMod val="10000"/>
                    <a:lumOff val="90000"/>
                  </a:schemeClr>
                </a:solidFill>
                <a:latin typeface="Product Sans" panose="020B0503030502040203" pitchFamily="34" charset="0"/>
              </a:rPr>
              <a:t>Raymond Fey, Javier Garcia, Ifeanyi </a:t>
            </a:r>
            <a:r>
              <a:rPr lang="en-US" dirty="0" err="1">
                <a:solidFill>
                  <a:schemeClr val="accent6">
                    <a:lumMod val="10000"/>
                    <a:lumOff val="90000"/>
                  </a:schemeClr>
                </a:solidFill>
                <a:latin typeface="Product Sans" panose="020B0503030502040203" pitchFamily="34" charset="0"/>
              </a:rPr>
              <a:t>Anyika</a:t>
            </a:r>
            <a:endParaRPr lang="en-US" dirty="0">
              <a:solidFill>
                <a:schemeClr val="accent6">
                  <a:lumMod val="10000"/>
                  <a:lumOff val="90000"/>
                </a:schemeClr>
              </a:solidFill>
              <a:latin typeface="Product Sans" panose="020B0503030502040203" pitchFamily="34" charset="0"/>
            </a:endParaRPr>
          </a:p>
          <a:p>
            <a:r>
              <a:rPr lang="en-US" dirty="0">
                <a:solidFill>
                  <a:schemeClr val="accent6">
                    <a:lumMod val="10000"/>
                    <a:lumOff val="90000"/>
                  </a:schemeClr>
                </a:solidFill>
                <a:latin typeface="Product Sans" panose="020B0503030502040203" pitchFamily="34" charset="0"/>
              </a:rPr>
              <a:t>ECE 6372– Advanced Hardware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D2639-1F65-1548-9A26-371512800D71}"/>
              </a:ext>
            </a:extLst>
          </p:cNvPr>
          <p:cNvSpPr txBox="1"/>
          <p:nvPr/>
        </p:nvSpPr>
        <p:spPr>
          <a:xfrm>
            <a:off x="576197" y="28434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6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CBAF-43CD-1841-9B0D-7C29F2C4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11" y="289228"/>
            <a:ext cx="9101901" cy="78531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Website Layout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3558CB-A9B2-1741-BE61-568ABDAF4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" y="1074538"/>
            <a:ext cx="10755086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2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CBAF-43CD-1841-9B0D-7C29F2C4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11" y="289228"/>
            <a:ext cx="9101901" cy="78531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Website Layout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27FFD3C-CF8A-5E42-BF06-3AA1CF11B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" y="1074538"/>
            <a:ext cx="10755086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8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CBAF-43CD-1841-9B0D-7C29F2C4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11" y="289228"/>
            <a:ext cx="9101901" cy="78531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Android App Layout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B6C2FC-EC09-A44D-8FE2-75DDEBE4E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40" y="928849"/>
            <a:ext cx="2624519" cy="56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62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CBAF-43CD-1841-9B0D-7C29F2C4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11" y="289228"/>
            <a:ext cx="9101901" cy="78531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Android App Layout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5B85EC1-F2CD-6E47-A99E-7300F4C8B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0"/>
          <a:stretch/>
        </p:blipFill>
        <p:spPr bwMode="auto">
          <a:xfrm>
            <a:off x="1926004" y="1260171"/>
            <a:ext cx="2481873" cy="530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1CF87FC2-4870-D142-978C-992E0B1A4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10"/>
          <a:stretch/>
        </p:blipFill>
        <p:spPr bwMode="auto">
          <a:xfrm>
            <a:off x="4855063" y="1247470"/>
            <a:ext cx="2481873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2221D03-7D04-5A4E-A304-FBDD605E8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10"/>
          <a:stretch/>
        </p:blipFill>
        <p:spPr bwMode="auto">
          <a:xfrm>
            <a:off x="7784122" y="1272870"/>
            <a:ext cx="2481873" cy="530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8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4026-B082-2B40-A95B-144E4F5F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3" y="4250421"/>
            <a:ext cx="8570002" cy="1989512"/>
          </a:xfrm>
        </p:spPr>
        <p:txBody>
          <a:bodyPr/>
          <a:lstStyle/>
          <a:p>
            <a:r>
              <a:rPr lang="en-US" sz="5000" dirty="0">
                <a:solidFill>
                  <a:schemeClr val="bg1"/>
                </a:solidFill>
                <a:latin typeface="Product Sans" panose="020B0503030502040203" pitchFamily="34" charset="0"/>
              </a:rPr>
              <a:t>Part 2</a:t>
            </a:r>
            <a:br>
              <a:rPr lang="en-US" sz="7200" dirty="0">
                <a:solidFill>
                  <a:schemeClr val="bg1"/>
                </a:solidFill>
                <a:latin typeface="Product Sans" panose="020B0503030502040203" pitchFamily="34" charset="0"/>
              </a:rPr>
            </a:br>
            <a:r>
              <a:rPr lang="en-US" sz="5400" dirty="0">
                <a:solidFill>
                  <a:schemeClr val="bg1"/>
                </a:solidFill>
                <a:latin typeface="Product Sans" panose="020B0503030502040203" pitchFamily="34" charset="0"/>
              </a:rPr>
              <a:t>Modules and Scripts</a:t>
            </a:r>
            <a:endParaRPr lang="en-US" sz="7200" dirty="0">
              <a:solidFill>
                <a:schemeClr val="bg1"/>
              </a:solidFill>
              <a:latin typeface="Product Sans" panose="020B050303050204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9F491-B235-6A44-888C-3B172EF392FA}"/>
              </a:ext>
            </a:extLst>
          </p:cNvPr>
          <p:cNvSpPr txBox="1"/>
          <p:nvPr/>
        </p:nvSpPr>
        <p:spPr>
          <a:xfrm>
            <a:off x="5712178" y="50912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4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9977 L -2.5E-6 -4.81481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/>
              </a:rPr>
              <a:t>Raspberry Pi Application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3200" dirty="0" err="1">
                <a:latin typeface="Product Sans" panose="020B0503030502040203"/>
              </a:rPr>
              <a:t>Mailbox.py</a:t>
            </a:r>
            <a:endParaRPr lang="en-US" sz="3200" dirty="0">
              <a:latin typeface="Product Sans" panose="020B0503030502040203"/>
            </a:endParaRPr>
          </a:p>
          <a:p>
            <a:pPr>
              <a:lnSpc>
                <a:spcPct val="200000"/>
              </a:lnSpc>
            </a:pPr>
            <a:r>
              <a:rPr lang="en-US" sz="3200" dirty="0" err="1">
                <a:latin typeface="Product Sans" panose="020B0503030502040203"/>
              </a:rPr>
              <a:t>GPIO_Test.py</a:t>
            </a:r>
            <a:endParaRPr lang="en-US" sz="3200" dirty="0">
              <a:latin typeface="Product Sans" panose="020B0503030502040203"/>
            </a:endParaRPr>
          </a:p>
          <a:p>
            <a:pPr>
              <a:lnSpc>
                <a:spcPct val="200000"/>
              </a:lnSpc>
            </a:pPr>
            <a:r>
              <a:rPr lang="en-US" sz="3200" dirty="0" err="1">
                <a:latin typeface="Product Sans" panose="020B0503030502040203"/>
              </a:rPr>
              <a:t>test.py</a:t>
            </a:r>
            <a:endParaRPr lang="en-US" sz="3200" dirty="0">
              <a:latin typeface="Product Sans" panose="020B0503030502040203"/>
            </a:endParaRPr>
          </a:p>
          <a:p>
            <a:pPr>
              <a:lnSpc>
                <a:spcPct val="200000"/>
              </a:lnSpc>
            </a:pPr>
            <a:r>
              <a:rPr lang="en-US" sz="3200" dirty="0" err="1">
                <a:latin typeface="Product Sans" panose="020B0503030502040203"/>
              </a:rPr>
              <a:t>GUI.py</a:t>
            </a:r>
            <a:endParaRPr lang="en-US" sz="3200" dirty="0">
              <a:latin typeface="Product Sans" panose="020B0503030502040203"/>
            </a:endParaRPr>
          </a:p>
          <a:p>
            <a:endParaRPr lang="en-US" sz="2800" dirty="0">
              <a:latin typeface="Product Sans" panose="020B0503030502040203"/>
            </a:endParaRPr>
          </a:p>
        </p:txBody>
      </p:sp>
    </p:spTree>
    <p:extLst>
      <p:ext uri="{BB962C8B-B14F-4D97-AF65-F5344CB8AC3E}">
        <p14:creationId xmlns:p14="http://schemas.microsoft.com/office/powerpoint/2010/main" val="111595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Product Sans"/>
              </a:rPr>
              <a:t>Mailbox.py</a:t>
            </a:r>
            <a:endParaRPr lang="en-US" dirty="0">
              <a:solidFill>
                <a:schemeClr val="bg1"/>
              </a:solidFill>
              <a:latin typeface="Product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170" y="3903785"/>
            <a:ext cx="10815657" cy="285378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Functional Module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Used for carrying and communicating messages between the Raspberry Pi local application (</a:t>
            </a:r>
            <a:r>
              <a:rPr lang="en-US" sz="2400" dirty="0" err="1">
                <a:latin typeface="Product Sans" panose="020B0503030502040203"/>
              </a:rPr>
              <a:t>GUI.py</a:t>
            </a:r>
            <a:r>
              <a:rPr lang="en-US" sz="2400" dirty="0">
                <a:latin typeface="Product Sans" panose="020B0503030502040203"/>
              </a:rPr>
              <a:t>) and the web server (</a:t>
            </a:r>
            <a:r>
              <a:rPr lang="en-US" sz="2400" dirty="0" err="1">
                <a:latin typeface="Product Sans" panose="020B0503030502040203"/>
              </a:rPr>
              <a:t>test.py</a:t>
            </a:r>
            <a:r>
              <a:rPr lang="en-US" sz="2400" dirty="0">
                <a:latin typeface="Product Sans" panose="020B0503030502040203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4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278B56-AB59-2D4E-A0C6-DC64FADD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299" y="1462909"/>
            <a:ext cx="6555398" cy="242792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7104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Product Sans"/>
              </a:rPr>
              <a:t>GPIO_Test.py</a:t>
            </a:r>
            <a:endParaRPr lang="en-US" dirty="0">
              <a:solidFill>
                <a:schemeClr val="bg1"/>
              </a:solidFill>
              <a:latin typeface="Product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170" y="3903785"/>
            <a:ext cx="10815657" cy="285378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Functional Module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Used to control and read data from IoT devices connected to GPIO pins on the Raspberry Pi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8 External Interfaces / 2 Internal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7E5D070-A197-BA46-93A1-575FA7E00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48" y="1415082"/>
            <a:ext cx="5524500" cy="2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0874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Product Sans"/>
              </a:rPr>
              <a:t>test.py</a:t>
            </a:r>
            <a:endParaRPr lang="en-US" dirty="0">
              <a:solidFill>
                <a:schemeClr val="bg1"/>
              </a:solidFill>
              <a:latin typeface="Product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170" y="3903785"/>
            <a:ext cx="10815657" cy="285378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Core Module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Hosts the web server used by the Android WebApp and the website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4 External Interfaces / 5 Internal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B7CFC31-9F90-214C-92F5-FAE8DCBC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741" y="1261293"/>
            <a:ext cx="5349283" cy="288140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9984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Product Sans"/>
              </a:rPr>
              <a:t>GUI.py</a:t>
            </a:r>
            <a:endParaRPr lang="en-US" dirty="0">
              <a:solidFill>
                <a:schemeClr val="bg1"/>
              </a:solidFill>
              <a:latin typeface="Product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170" y="4349261"/>
            <a:ext cx="10815657" cy="2408303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Main Core Module (Self-Contained Script)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Loads the local Raspberry Pi Application, starts the web server, and performs eye blinking detection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3 Classes: </a:t>
            </a:r>
            <a:r>
              <a:rPr lang="en-US" sz="2400" dirty="0" err="1">
                <a:latin typeface="Product Sans" panose="020B0503030502040203"/>
              </a:rPr>
              <a:t>WebServer</a:t>
            </a:r>
            <a:r>
              <a:rPr lang="en-US" sz="2400" dirty="0">
                <a:latin typeface="Product Sans" panose="020B0503030502040203"/>
              </a:rPr>
              <a:t>, App, and </a:t>
            </a:r>
            <a:r>
              <a:rPr lang="en-US" sz="2400" dirty="0" err="1">
                <a:latin typeface="Product Sans" panose="020B0503030502040203"/>
              </a:rPr>
              <a:t>VideoThread</a:t>
            </a:r>
            <a:endParaRPr lang="en-US" sz="2400" dirty="0">
              <a:latin typeface="Product Sans" panose="020B05030305020402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5FD4EAA-3E04-5748-AF73-52C8471E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408" y="1379912"/>
            <a:ext cx="5051183" cy="310674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190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0FBC-B7D6-9740-A719-D51E9358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631" y="468118"/>
            <a:ext cx="4212400" cy="965200"/>
          </a:xfrm>
        </p:spPr>
        <p:txBody>
          <a:bodyPr/>
          <a:lstStyle/>
          <a:p>
            <a:r>
              <a:rPr lang="en-US" sz="4000" u="sng" dirty="0">
                <a:latin typeface="Product Sans" panose="020B0503030502040203" pitchFamily="34" charset="0"/>
              </a:rPr>
              <a:t>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7C14F-2C4D-404B-9E62-8F500D5BA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1797" y="1269013"/>
            <a:ext cx="4441200" cy="5564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roduct Sans" panose="020B0503030502040203" pitchFamily="34" charset="0"/>
              </a:rPr>
              <a:t>System Architecture and </a:t>
            </a:r>
          </a:p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roduct Sans" panose="020B0503030502040203" pitchFamily="34" charset="0"/>
              </a:rPr>
              <a:t>Design Layouts Walkthrough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B8B7B2-FB4B-CD47-A56E-6648FFC184A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656631" y="1995953"/>
            <a:ext cx="4212400" cy="965200"/>
          </a:xfrm>
        </p:spPr>
        <p:txBody>
          <a:bodyPr/>
          <a:lstStyle/>
          <a:p>
            <a:r>
              <a:rPr lang="en-US" sz="4000" u="sng" dirty="0">
                <a:latin typeface="Product Sans" panose="020B0503030502040203" pitchFamily="34" charset="0"/>
              </a:rPr>
              <a:t>Part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45A2861-19BA-5D4D-BFA8-6BAD9D1A8FD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551797" y="2840565"/>
            <a:ext cx="4441200" cy="5564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roduct Sans" panose="020B0503030502040203" pitchFamily="34" charset="0"/>
              </a:rPr>
              <a:t>Modules/Script Walkthrough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C6C68D-DBF2-3840-9506-5270652E12FE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666197" y="4925255"/>
            <a:ext cx="4212400" cy="965200"/>
          </a:xfrm>
        </p:spPr>
        <p:txBody>
          <a:bodyPr/>
          <a:lstStyle/>
          <a:p>
            <a:r>
              <a:rPr lang="en-US" sz="4000" u="sng" dirty="0">
                <a:latin typeface="Product Sans" panose="020B0503030502040203" pitchFamily="34" charset="0"/>
              </a:rPr>
              <a:t>Part 4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0DC936-06A2-FA4C-B663-3FF08A3EC26D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551797" y="5755500"/>
            <a:ext cx="4441200" cy="5564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roduct Sans" panose="020B0503030502040203" pitchFamily="34" charset="0"/>
              </a:rPr>
              <a:t>Short Video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0CB8C-CF06-5A45-8746-04F6B06D77B3}"/>
              </a:ext>
            </a:extLst>
          </p:cNvPr>
          <p:cNvSpPr txBox="1"/>
          <p:nvPr/>
        </p:nvSpPr>
        <p:spPr>
          <a:xfrm>
            <a:off x="526093" y="2644170"/>
            <a:ext cx="2893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oduct Sans" panose="020B0503030502040203" pitchFamily="34" charset="0"/>
              </a:rPr>
              <a:t>Table of Contents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C228C-5160-F04C-9AA6-5AFF744399A7}"/>
              </a:ext>
            </a:extLst>
          </p:cNvPr>
          <p:cNvSpPr txBox="1"/>
          <p:nvPr/>
        </p:nvSpPr>
        <p:spPr>
          <a:xfrm>
            <a:off x="10506697" y="31212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8B4E73CB-13B8-A94B-A179-64A5DF25EE4F}"/>
              </a:ext>
            </a:extLst>
          </p:cNvPr>
          <p:cNvSpPr txBox="1">
            <a:spLocks/>
          </p:cNvSpPr>
          <p:nvPr/>
        </p:nvSpPr>
        <p:spPr>
          <a:xfrm>
            <a:off x="6662400" y="3301774"/>
            <a:ext cx="42124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  <a:defRPr sz="6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u="sng" dirty="0">
                <a:latin typeface="Product Sans" panose="020B0503030502040203" pitchFamily="34" charset="0"/>
              </a:rPr>
              <a:t>Part 3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8FAF84C1-CE6A-8143-9D38-88DB57EED142}"/>
              </a:ext>
            </a:extLst>
          </p:cNvPr>
          <p:cNvSpPr txBox="1">
            <a:spLocks/>
          </p:cNvSpPr>
          <p:nvPr/>
        </p:nvSpPr>
        <p:spPr>
          <a:xfrm>
            <a:off x="6551797" y="4234342"/>
            <a:ext cx="44412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roduct Sans" panose="020B0503030502040203" pitchFamily="34" charset="0"/>
              </a:rPr>
              <a:t>Design Compromises </a:t>
            </a:r>
          </a:p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Product Sans" panose="020B0503030502040203" pitchFamily="34" charset="0"/>
              </a:rPr>
              <a:t>and Complications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6620F-EBE7-234F-8E8B-420C61A53BCB}"/>
              </a:ext>
            </a:extLst>
          </p:cNvPr>
          <p:cNvSpPr txBox="1"/>
          <p:nvPr/>
        </p:nvSpPr>
        <p:spPr>
          <a:xfrm>
            <a:off x="9474200" y="5346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 build="p"/>
      <p:bldP spid="6" grpId="0"/>
      <p:bldP spid="7" grpId="0" build="p"/>
      <p:bldP spid="10" grpId="0"/>
      <p:bldP spid="1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Product Sans"/>
              </a:rPr>
              <a:t>GUI.py</a:t>
            </a:r>
            <a:r>
              <a:rPr lang="en-US" dirty="0">
                <a:solidFill>
                  <a:schemeClr val="bg1"/>
                </a:solidFill>
                <a:latin typeface="Product Sans"/>
              </a:rPr>
              <a:t> Detailed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3" y="1220967"/>
            <a:ext cx="4844667" cy="5538364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Class </a:t>
            </a:r>
            <a:r>
              <a:rPr lang="en-US" sz="2400" dirty="0" err="1">
                <a:latin typeface="Product Sans" panose="020B0503030502040203"/>
              </a:rPr>
              <a:t>WebServer</a:t>
            </a:r>
            <a:endParaRPr lang="en-US" sz="2400" dirty="0">
              <a:latin typeface="Product Sans" panose="020B0503030502040203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Product Sans" panose="020B0503030502040203"/>
              </a:rPr>
              <a:t>Function 1: __</a:t>
            </a:r>
            <a:r>
              <a:rPr lang="en-US" sz="2400" dirty="0" err="1">
                <a:latin typeface="Product Sans" panose="020B0503030502040203"/>
              </a:rPr>
              <a:t>init</a:t>
            </a:r>
            <a:r>
              <a:rPr lang="en-US" sz="2400" dirty="0">
                <a:latin typeface="Product Sans" panose="020B0503030502040203"/>
              </a:rPr>
              <a:t>__(self)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A54DA83-85BB-E642-8F49-1F77C5941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47" y="2317221"/>
            <a:ext cx="5139172" cy="3160867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7064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Product Sans"/>
              </a:rPr>
              <a:t>GUI.py</a:t>
            </a:r>
            <a:r>
              <a:rPr lang="en-US" dirty="0">
                <a:solidFill>
                  <a:schemeClr val="bg1"/>
                </a:solidFill>
                <a:latin typeface="Product Sans"/>
              </a:rPr>
              <a:t> Detailed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4" y="1220967"/>
            <a:ext cx="9689334" cy="5538364"/>
          </a:xfrm>
        </p:spPr>
        <p:txBody>
          <a:bodyPr anchor="ctr"/>
          <a:lstStyle/>
          <a:p>
            <a:r>
              <a:rPr lang="en-US" sz="2400" dirty="0">
                <a:latin typeface="Product Sans" panose="020B0503030502040203"/>
              </a:rPr>
              <a:t>Class </a:t>
            </a:r>
            <a:r>
              <a:rPr lang="en-US" sz="2400" dirty="0" err="1">
                <a:latin typeface="Product Sans" panose="020B0503030502040203"/>
              </a:rPr>
              <a:t>VideoThread</a:t>
            </a:r>
            <a:endParaRPr lang="en-US" sz="2400" dirty="0">
              <a:latin typeface="Product Sans" panose="020B0503030502040203"/>
            </a:endParaRPr>
          </a:p>
          <a:p>
            <a:pPr lvl="1"/>
            <a:r>
              <a:rPr lang="en-US" sz="2400" dirty="0">
                <a:latin typeface="Product Sans" panose="020B0503030502040203"/>
              </a:rPr>
              <a:t>Function 1: __</a:t>
            </a:r>
            <a:r>
              <a:rPr lang="en-US" sz="2400" dirty="0" err="1">
                <a:latin typeface="Product Sans" panose="020B0503030502040203"/>
              </a:rPr>
              <a:t>init</a:t>
            </a:r>
            <a:r>
              <a:rPr lang="en-US" sz="2400" dirty="0">
                <a:latin typeface="Product Sans" panose="020B0503030502040203"/>
              </a:rPr>
              <a:t>__(self)</a:t>
            </a:r>
          </a:p>
          <a:p>
            <a:pPr lvl="1"/>
            <a:r>
              <a:rPr lang="en-US" sz="2400" dirty="0">
                <a:latin typeface="Product Sans" panose="020B0503030502040203"/>
              </a:rPr>
              <a:t>Function 2: </a:t>
            </a:r>
            <a:r>
              <a:rPr lang="en-US" sz="2400" dirty="0" err="1">
                <a:latin typeface="Product Sans" panose="020B0503030502040203"/>
              </a:rPr>
              <a:t>detect_faces</a:t>
            </a:r>
            <a:r>
              <a:rPr lang="en-US" sz="2400" dirty="0">
                <a:latin typeface="Product Sans" panose="020B0503030502040203"/>
              </a:rPr>
              <a:t>(self, </a:t>
            </a:r>
            <a:r>
              <a:rPr lang="en-US" sz="2400" dirty="0" err="1">
                <a:latin typeface="Product Sans" panose="020B0503030502040203"/>
              </a:rPr>
              <a:t>img</a:t>
            </a:r>
            <a:r>
              <a:rPr lang="en-US" sz="2400" dirty="0">
                <a:latin typeface="Product Sans" panose="020B0503030502040203"/>
              </a:rPr>
              <a:t>, classifier)</a:t>
            </a:r>
          </a:p>
          <a:p>
            <a:pPr lvl="1"/>
            <a:r>
              <a:rPr lang="en-US" sz="2400" dirty="0">
                <a:latin typeface="Product Sans" panose="020B0503030502040203"/>
              </a:rPr>
              <a:t>Function 3: </a:t>
            </a:r>
            <a:r>
              <a:rPr lang="en-US" sz="2400" dirty="0" err="1">
                <a:latin typeface="Product Sans" panose="020B0503030502040203"/>
              </a:rPr>
              <a:t>detect_eyes</a:t>
            </a:r>
            <a:r>
              <a:rPr lang="en-US" sz="2400" dirty="0">
                <a:latin typeface="Product Sans" panose="020B0503030502040203"/>
              </a:rPr>
              <a:t>(self, </a:t>
            </a:r>
            <a:r>
              <a:rPr lang="en-US" sz="2400" dirty="0" err="1">
                <a:latin typeface="Product Sans" panose="020B0503030502040203"/>
              </a:rPr>
              <a:t>img</a:t>
            </a:r>
            <a:r>
              <a:rPr lang="en-US" sz="2400" dirty="0">
                <a:latin typeface="Product Sans" panose="020B0503030502040203"/>
              </a:rPr>
              <a:t>, classifier)</a:t>
            </a:r>
          </a:p>
          <a:p>
            <a:pPr lvl="1"/>
            <a:r>
              <a:rPr lang="en-US" sz="2400" dirty="0">
                <a:latin typeface="Product Sans" panose="020B0503030502040203"/>
              </a:rPr>
              <a:t>Function 4: </a:t>
            </a:r>
            <a:r>
              <a:rPr lang="en-US" sz="2400" dirty="0" err="1">
                <a:latin typeface="Product Sans" panose="020B0503030502040203"/>
              </a:rPr>
              <a:t>cut_eyebrows</a:t>
            </a:r>
            <a:r>
              <a:rPr lang="en-US" sz="2400" dirty="0">
                <a:latin typeface="Product Sans" panose="020B0503030502040203"/>
              </a:rPr>
              <a:t>(self, </a:t>
            </a:r>
            <a:r>
              <a:rPr lang="en-US" sz="2400" dirty="0" err="1">
                <a:latin typeface="Product Sans" panose="020B0503030502040203"/>
              </a:rPr>
              <a:t>img</a:t>
            </a:r>
            <a:r>
              <a:rPr lang="en-US" sz="2400" dirty="0">
                <a:latin typeface="Product Sans" panose="020B0503030502040203"/>
              </a:rPr>
              <a:t>)</a:t>
            </a:r>
          </a:p>
          <a:p>
            <a:pPr lvl="1"/>
            <a:r>
              <a:rPr lang="en-US" sz="2400" dirty="0">
                <a:latin typeface="Product Sans" panose="020B0503030502040203"/>
              </a:rPr>
              <a:t>Function 5: </a:t>
            </a:r>
            <a:r>
              <a:rPr lang="en-US" sz="2400" dirty="0" err="1">
                <a:latin typeface="Product Sans" panose="020B0503030502040203"/>
              </a:rPr>
              <a:t>blob_process</a:t>
            </a:r>
            <a:r>
              <a:rPr lang="en-US" sz="2400" dirty="0">
                <a:latin typeface="Product Sans" panose="020B0503030502040203"/>
              </a:rPr>
              <a:t>(</a:t>
            </a:r>
            <a:r>
              <a:rPr lang="en-US" sz="2400" dirty="0" err="1">
                <a:latin typeface="Product Sans" panose="020B0503030502040203"/>
              </a:rPr>
              <a:t>self,img</a:t>
            </a:r>
            <a:r>
              <a:rPr lang="en-US" sz="2400" dirty="0">
                <a:latin typeface="Product Sans" panose="020B0503030502040203"/>
              </a:rPr>
              <a:t>, threshold, detector)</a:t>
            </a:r>
          </a:p>
          <a:p>
            <a:pPr lvl="1"/>
            <a:r>
              <a:rPr lang="en-US" sz="2400" dirty="0">
                <a:latin typeface="Product Sans" panose="020B0503030502040203"/>
              </a:rPr>
              <a:t>Function 6: run(self)</a:t>
            </a:r>
          </a:p>
          <a:p>
            <a:pPr lvl="1"/>
            <a:r>
              <a:rPr lang="en-US" sz="2400" dirty="0">
                <a:latin typeface="Product Sans" panose="020B0503030502040203"/>
              </a:rPr>
              <a:t>Function 7: stop(self)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08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Product Sans"/>
              </a:rPr>
              <a:t>GUI.py</a:t>
            </a:r>
            <a:r>
              <a:rPr lang="en-US" dirty="0">
                <a:solidFill>
                  <a:schemeClr val="bg1"/>
                </a:solidFill>
                <a:latin typeface="Product Sans"/>
              </a:rPr>
              <a:t> Detailed – </a:t>
            </a:r>
            <a:r>
              <a:rPr lang="en-US" dirty="0" err="1">
                <a:solidFill>
                  <a:schemeClr val="bg1"/>
                </a:solidFill>
                <a:latin typeface="Product Sans"/>
              </a:rPr>
              <a:t>VideoThread</a:t>
            </a:r>
            <a:r>
              <a:rPr lang="en-US" dirty="0">
                <a:solidFill>
                  <a:schemeClr val="bg1"/>
                </a:solidFill>
                <a:latin typeface="Product Sans"/>
              </a:rPr>
              <a:t> FSM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E4FCEE42-1D16-F642-8F57-927C7198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04" y="1379912"/>
            <a:ext cx="9154391" cy="500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6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Product Sans"/>
              </a:rPr>
              <a:t>GUI.py</a:t>
            </a:r>
            <a:r>
              <a:rPr lang="en-US" dirty="0">
                <a:solidFill>
                  <a:schemeClr val="bg1"/>
                </a:solidFill>
                <a:latin typeface="Product Sans"/>
              </a:rPr>
              <a:t> Detailed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4" y="1220967"/>
            <a:ext cx="9689334" cy="5538364"/>
          </a:xfrm>
        </p:spPr>
        <p:txBody>
          <a:bodyPr anchor="ctr"/>
          <a:lstStyle/>
          <a:p>
            <a:r>
              <a:rPr lang="en-US" sz="2400" dirty="0">
                <a:latin typeface="Product Sans" panose="020B0503030502040203"/>
              </a:rPr>
              <a:t>Class App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1: </a:t>
            </a:r>
            <a:r>
              <a:rPr lang="en-US" sz="2000" dirty="0" err="1">
                <a:latin typeface="Product Sans" panose="020B0503030502040203"/>
              </a:rPr>
              <a:t>update_image</a:t>
            </a:r>
            <a:r>
              <a:rPr lang="en-US" sz="2000" dirty="0">
                <a:latin typeface="Product Sans" panose="020B0503030502040203"/>
              </a:rPr>
              <a:t>(self, </a:t>
            </a:r>
            <a:r>
              <a:rPr lang="en-US" sz="2000" dirty="0" err="1">
                <a:latin typeface="Product Sans" panose="020B0503030502040203"/>
              </a:rPr>
              <a:t>cv_img</a:t>
            </a:r>
            <a:r>
              <a:rPr lang="en-US" sz="2000" dirty="0">
                <a:latin typeface="Product Sans" panose="020B0503030502040203"/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2: </a:t>
            </a:r>
            <a:r>
              <a:rPr lang="en-US" sz="2000" dirty="0" err="1">
                <a:latin typeface="Product Sans" panose="020B0503030502040203"/>
              </a:rPr>
              <a:t>convert_cv_qt</a:t>
            </a:r>
            <a:r>
              <a:rPr lang="en-US" sz="2000" dirty="0">
                <a:latin typeface="Product Sans" panose="020B0503030502040203"/>
              </a:rPr>
              <a:t>(self, </a:t>
            </a:r>
            <a:r>
              <a:rPr lang="en-US" sz="2000" dirty="0" err="1">
                <a:latin typeface="Product Sans" panose="020B0503030502040203"/>
              </a:rPr>
              <a:t>cv_img</a:t>
            </a:r>
            <a:r>
              <a:rPr lang="en-US" sz="2000" dirty="0">
                <a:latin typeface="Product Sans" panose="020B0503030502040203"/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3: </a:t>
            </a:r>
            <a:r>
              <a:rPr lang="en-US" sz="2000" dirty="0" err="1">
                <a:latin typeface="Product Sans" panose="020B0503030502040203"/>
              </a:rPr>
              <a:t>changeThreshold</a:t>
            </a:r>
            <a:r>
              <a:rPr lang="en-US" sz="2000" dirty="0">
                <a:latin typeface="Product Sans" panose="020B0503030502040203"/>
              </a:rPr>
              <a:t>(self, value)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4: </a:t>
            </a:r>
            <a:r>
              <a:rPr lang="en-US" sz="2000" dirty="0" err="1">
                <a:latin typeface="Product Sans" panose="020B0503030502040203"/>
              </a:rPr>
              <a:t>get_Temp_Slider</a:t>
            </a:r>
            <a:r>
              <a:rPr lang="en-US" sz="2000" dirty="0">
                <a:latin typeface="Product Sans" panose="020B0503030502040203"/>
              </a:rPr>
              <a:t>(self)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5: </a:t>
            </a:r>
            <a:r>
              <a:rPr lang="en-US" sz="2000" dirty="0" err="1">
                <a:latin typeface="Product Sans" panose="020B0503030502040203"/>
              </a:rPr>
              <a:t>get_Thresholder_Slider</a:t>
            </a:r>
            <a:r>
              <a:rPr lang="en-US" sz="2000" dirty="0">
                <a:latin typeface="Product Sans" panose="020B0503030502040203"/>
              </a:rPr>
              <a:t>(self)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6: </a:t>
            </a:r>
            <a:r>
              <a:rPr lang="en-US" sz="2000" dirty="0" err="1">
                <a:latin typeface="Product Sans" panose="020B0503030502040203"/>
              </a:rPr>
              <a:t>updateMsg</a:t>
            </a:r>
            <a:r>
              <a:rPr lang="en-US" sz="2000" dirty="0">
                <a:latin typeface="Product Sans" panose="020B0503030502040203"/>
              </a:rPr>
              <a:t>(self)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7: </a:t>
            </a:r>
            <a:r>
              <a:rPr lang="en-US" sz="2000" dirty="0" err="1">
                <a:latin typeface="Product Sans" panose="020B0503030502040203"/>
              </a:rPr>
              <a:t>updateTemp</a:t>
            </a:r>
            <a:r>
              <a:rPr lang="en-US" sz="2000" dirty="0">
                <a:latin typeface="Product Sans" panose="020B0503030502040203"/>
              </a:rPr>
              <a:t>(self)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8: </a:t>
            </a:r>
            <a:r>
              <a:rPr lang="en-US" sz="2000" dirty="0" err="1">
                <a:latin typeface="Product Sans" panose="020B0503030502040203"/>
              </a:rPr>
              <a:t>move_up</a:t>
            </a:r>
            <a:r>
              <a:rPr lang="en-US" sz="2000" dirty="0">
                <a:latin typeface="Product Sans" panose="020B0503030502040203"/>
              </a:rPr>
              <a:t>(self)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9: </a:t>
            </a:r>
            <a:r>
              <a:rPr lang="en-US" sz="2000" dirty="0" err="1">
                <a:latin typeface="Product Sans" panose="020B0503030502040203"/>
              </a:rPr>
              <a:t>move_down</a:t>
            </a:r>
            <a:r>
              <a:rPr lang="en-US" sz="2000" dirty="0">
                <a:latin typeface="Product Sans" panose="020B0503030502040203"/>
              </a:rPr>
              <a:t>(self)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10: select(self)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11: </a:t>
            </a:r>
            <a:r>
              <a:rPr lang="en-US" sz="2000" dirty="0" err="1">
                <a:latin typeface="Product Sans" panose="020B0503030502040203"/>
              </a:rPr>
              <a:t>blinkControl</a:t>
            </a:r>
            <a:r>
              <a:rPr lang="en-US" sz="2000" dirty="0">
                <a:latin typeface="Product Sans" panose="020B0503030502040203"/>
              </a:rPr>
              <a:t>(self)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latin typeface="Product Sans" panose="020B0503030502040203"/>
              </a:rPr>
              <a:t>Function 12: __</a:t>
            </a:r>
            <a:r>
              <a:rPr lang="en-US" sz="2000" dirty="0" err="1">
                <a:latin typeface="Product Sans" panose="020B0503030502040203"/>
              </a:rPr>
              <a:t>init</a:t>
            </a:r>
            <a:r>
              <a:rPr lang="en-US" sz="2000" dirty="0">
                <a:latin typeface="Product Sans" panose="020B0503030502040203"/>
              </a:rPr>
              <a:t>__(self)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53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4026-B082-2B40-A95B-144E4F5F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31" y="3674502"/>
            <a:ext cx="8570002" cy="1989512"/>
          </a:xfrm>
        </p:spPr>
        <p:txBody>
          <a:bodyPr/>
          <a:lstStyle/>
          <a:p>
            <a:r>
              <a:rPr lang="en-US" sz="5000" dirty="0">
                <a:solidFill>
                  <a:schemeClr val="bg1"/>
                </a:solidFill>
                <a:latin typeface="Product Sans" panose="020B0503030502040203" pitchFamily="34" charset="0"/>
              </a:rPr>
              <a:t>Part 3</a:t>
            </a:r>
            <a:br>
              <a:rPr lang="en-US" sz="7200" dirty="0">
                <a:solidFill>
                  <a:schemeClr val="bg1"/>
                </a:solidFill>
                <a:latin typeface="Product Sans" panose="020B0503030502040203" pitchFamily="34" charset="0"/>
              </a:rPr>
            </a:br>
            <a:r>
              <a:rPr lang="en-US" sz="5400" dirty="0">
                <a:solidFill>
                  <a:schemeClr val="bg1"/>
                </a:solidFill>
                <a:latin typeface="Product Sans" panose="020B0503030502040203" pitchFamily="34" charset="0"/>
              </a:rPr>
              <a:t>Design Compromises and Complications</a:t>
            </a:r>
            <a:endParaRPr lang="en-US" sz="7200" dirty="0">
              <a:solidFill>
                <a:schemeClr val="bg1"/>
              </a:solidFill>
              <a:latin typeface="Product Sans" panose="020B050303050204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9F491-B235-6A44-888C-3B172EF392FA}"/>
              </a:ext>
            </a:extLst>
          </p:cNvPr>
          <p:cNvSpPr txBox="1"/>
          <p:nvPr/>
        </p:nvSpPr>
        <p:spPr>
          <a:xfrm>
            <a:off x="5712178" y="50912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9977 L 2.08333E-7 -1.11111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Design Compromises and Complications</a:t>
            </a:r>
            <a:endParaRPr lang="en-US" dirty="0">
              <a:solidFill>
                <a:schemeClr val="bg1"/>
              </a:solidFill>
              <a:latin typeface="Product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3" y="2050701"/>
            <a:ext cx="9689334" cy="3520366"/>
          </a:xfrm>
        </p:spPr>
        <p:txBody>
          <a:bodyPr anchor="ctr"/>
          <a:lstStyle/>
          <a:p>
            <a:r>
              <a:rPr lang="en-US" sz="3200" dirty="0">
                <a:latin typeface="Product Sans" panose="020B0503030502040203"/>
              </a:rPr>
              <a:t>Wanted Live Streaming Video on Web Server</a:t>
            </a:r>
          </a:p>
          <a:p>
            <a:endParaRPr lang="en-US" sz="3200" dirty="0">
              <a:latin typeface="Product Sans" panose="020B0503030502040203"/>
            </a:endParaRPr>
          </a:p>
          <a:p>
            <a:r>
              <a:rPr lang="en-US" sz="3200" dirty="0">
                <a:latin typeface="Product Sans" panose="020B0503030502040203"/>
              </a:rPr>
              <a:t>Wanted Native Smartphone App with OpenCV</a:t>
            </a:r>
          </a:p>
          <a:p>
            <a:endParaRPr lang="en-US" sz="3200" dirty="0">
              <a:latin typeface="Product Sans" panose="020B0503030502040203"/>
            </a:endParaRPr>
          </a:p>
          <a:p>
            <a:r>
              <a:rPr lang="en-US" sz="3200" dirty="0">
                <a:latin typeface="Product Sans" panose="020B0503030502040203"/>
              </a:rPr>
              <a:t>Wanted a More Comprehensive Menu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90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Design Compromises and Complications</a:t>
            </a:r>
            <a:endParaRPr lang="en-US" dirty="0">
              <a:solidFill>
                <a:schemeClr val="bg1"/>
              </a:solidFill>
              <a:latin typeface="Product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3" y="1848567"/>
            <a:ext cx="9689334" cy="3925700"/>
          </a:xfrm>
        </p:spPr>
        <p:txBody>
          <a:bodyPr anchor="ctr"/>
          <a:lstStyle/>
          <a:p>
            <a:r>
              <a:rPr lang="en-US" sz="3200" dirty="0">
                <a:latin typeface="Product Sans" panose="020B0503030502040203"/>
              </a:rPr>
              <a:t>Wanted Live Streaming Video on Web Server</a:t>
            </a:r>
          </a:p>
          <a:p>
            <a:pPr lvl="1"/>
            <a:r>
              <a:rPr lang="en-US" sz="3200" dirty="0">
                <a:latin typeface="Product Sans" panose="020B0503030502040203"/>
              </a:rPr>
              <a:t>Flask and PyQt5 requires main thread</a:t>
            </a:r>
          </a:p>
          <a:p>
            <a:pPr lvl="1"/>
            <a:r>
              <a:rPr lang="en-US" sz="3200" dirty="0">
                <a:latin typeface="Product Sans" panose="020B0503030502040203"/>
              </a:rPr>
              <a:t>Attempted to host 2 Flask Web Servers</a:t>
            </a:r>
          </a:p>
          <a:p>
            <a:pPr lvl="1"/>
            <a:r>
              <a:rPr lang="en-US" sz="3200" dirty="0">
                <a:latin typeface="Product Sans" panose="020B0503030502040203"/>
              </a:rPr>
              <a:t>Result, single frame captures thru refresh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9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Design Compromises and Complications</a:t>
            </a:r>
            <a:endParaRPr lang="en-US" dirty="0">
              <a:solidFill>
                <a:schemeClr val="bg1"/>
              </a:solidFill>
              <a:latin typeface="Product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3" y="1848567"/>
            <a:ext cx="9689334" cy="3925700"/>
          </a:xfrm>
        </p:spPr>
        <p:txBody>
          <a:bodyPr anchor="ctr"/>
          <a:lstStyle/>
          <a:p>
            <a:r>
              <a:rPr lang="en-US" sz="3200" dirty="0">
                <a:latin typeface="Product Sans" panose="020B0503030502040203"/>
              </a:rPr>
              <a:t>Wanted Native Smartphone App with OpenCV</a:t>
            </a:r>
          </a:p>
          <a:p>
            <a:pPr lvl="1"/>
            <a:r>
              <a:rPr lang="en-US" sz="3200" dirty="0">
                <a:latin typeface="Product Sans" panose="020B0503030502040203"/>
              </a:rPr>
              <a:t>Offload resource usage from Raspberry Pi onto smartphone</a:t>
            </a:r>
          </a:p>
          <a:p>
            <a:pPr lvl="1"/>
            <a:r>
              <a:rPr lang="en-US" sz="3200" dirty="0">
                <a:latin typeface="Product Sans" panose="020B0503030502040203"/>
              </a:rPr>
              <a:t>Attempted to Unity w/ C# on Android and </a:t>
            </a:r>
            <a:r>
              <a:rPr lang="en-US" sz="3200" dirty="0" err="1">
                <a:latin typeface="Product Sans" panose="020B0503030502040203"/>
              </a:rPr>
              <a:t>Xcode</a:t>
            </a:r>
            <a:r>
              <a:rPr lang="en-US" sz="3200" dirty="0">
                <a:latin typeface="Product Sans" panose="020B0503030502040203"/>
              </a:rPr>
              <a:t> Swift Playgrounds on iOS</a:t>
            </a:r>
          </a:p>
          <a:p>
            <a:pPr lvl="1"/>
            <a:r>
              <a:rPr lang="en-US" sz="3200" dirty="0">
                <a:latin typeface="Product Sans" panose="020B0503030502040203"/>
              </a:rPr>
              <a:t>Decided on WebApp for </a:t>
            </a:r>
            <a:r>
              <a:rPr lang="en-US" sz="3200" dirty="0" err="1">
                <a:latin typeface="Product Sans" panose="020B0503030502040203"/>
              </a:rPr>
              <a:t>simplicty</a:t>
            </a:r>
            <a:endParaRPr lang="en-US" sz="3200" dirty="0">
              <a:latin typeface="Product Sans" panose="020B05030305020402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63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22E-DE4D-4DBB-ABE0-144582E0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Design Compromises and Complications</a:t>
            </a:r>
            <a:endParaRPr lang="en-US" dirty="0">
              <a:solidFill>
                <a:schemeClr val="bg1"/>
              </a:solidFill>
              <a:latin typeface="Product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096C-7BDE-41D6-85A6-9C0AF4B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3" y="1848567"/>
            <a:ext cx="9689334" cy="3925700"/>
          </a:xfrm>
        </p:spPr>
        <p:txBody>
          <a:bodyPr anchor="ctr"/>
          <a:lstStyle/>
          <a:p>
            <a:r>
              <a:rPr lang="en-US" sz="3200" dirty="0">
                <a:latin typeface="Product Sans" panose="020B0503030502040203"/>
              </a:rPr>
              <a:t>Wanted a More Comprehensive Menu System</a:t>
            </a:r>
          </a:p>
          <a:p>
            <a:pPr lvl="1"/>
            <a:r>
              <a:rPr lang="en-US" sz="3200" dirty="0">
                <a:latin typeface="Product Sans" panose="020B0503030502040203"/>
              </a:rPr>
              <a:t>More sophisticated menu structure that can be navigated and functions to be controlled</a:t>
            </a:r>
          </a:p>
          <a:p>
            <a:pPr lvl="1"/>
            <a:r>
              <a:rPr lang="en-US" sz="3200" dirty="0">
                <a:latin typeface="Product Sans" panose="020B0503030502040203"/>
              </a:rPr>
              <a:t>Time was a constraint</a:t>
            </a:r>
          </a:p>
          <a:p>
            <a:pPr lvl="1"/>
            <a:r>
              <a:rPr lang="en-US" sz="3200" dirty="0">
                <a:latin typeface="Product Sans" panose="020B0503030502040203"/>
              </a:rPr>
              <a:t>Eye blinking software had trouble, which makes navigating a bit difficult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2706-C02E-4245-B6CD-21BFF2FD7EEC}"/>
              </a:ext>
            </a:extLst>
          </p:cNvPr>
          <p:cNvSpPr txBox="1"/>
          <p:nvPr/>
        </p:nvSpPr>
        <p:spPr>
          <a:xfrm>
            <a:off x="3894667" y="51703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18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4026-B082-2B40-A95B-144E4F5F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31" y="4096533"/>
            <a:ext cx="8570002" cy="1989512"/>
          </a:xfrm>
        </p:spPr>
        <p:txBody>
          <a:bodyPr/>
          <a:lstStyle/>
          <a:p>
            <a:r>
              <a:rPr lang="en-US" sz="5000" dirty="0">
                <a:solidFill>
                  <a:schemeClr val="bg1"/>
                </a:solidFill>
                <a:latin typeface="Product Sans" panose="020B0503030502040203" pitchFamily="34" charset="0"/>
              </a:rPr>
              <a:t>Part 4</a:t>
            </a:r>
            <a:br>
              <a:rPr lang="en-US" sz="7200" dirty="0">
                <a:solidFill>
                  <a:schemeClr val="bg1"/>
                </a:solidFill>
                <a:latin typeface="Product Sans" panose="020B0503030502040203" pitchFamily="34" charset="0"/>
              </a:rPr>
            </a:br>
            <a:r>
              <a:rPr lang="en-US" sz="7200" dirty="0">
                <a:solidFill>
                  <a:schemeClr val="bg1"/>
                </a:solidFill>
                <a:latin typeface="Product Sans" panose="020B0503030502040203" pitchFamily="34" charset="0"/>
              </a:rPr>
              <a:t>Short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9F491-B235-6A44-888C-3B172EF392FA}"/>
              </a:ext>
            </a:extLst>
          </p:cNvPr>
          <p:cNvSpPr txBox="1"/>
          <p:nvPr/>
        </p:nvSpPr>
        <p:spPr>
          <a:xfrm>
            <a:off x="5712178" y="50912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9977 L 2.08333E-7 -1.11111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4026-B082-2B40-A95B-144E4F5F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31" y="4096533"/>
            <a:ext cx="8570002" cy="1989512"/>
          </a:xfrm>
        </p:spPr>
        <p:txBody>
          <a:bodyPr/>
          <a:lstStyle/>
          <a:p>
            <a:r>
              <a:rPr lang="en-US" sz="5000" dirty="0">
                <a:solidFill>
                  <a:schemeClr val="bg1"/>
                </a:solidFill>
                <a:latin typeface="Product Sans" panose="020B0503030502040203" pitchFamily="34" charset="0"/>
              </a:rPr>
              <a:t>Part 1</a:t>
            </a:r>
            <a:br>
              <a:rPr lang="en-US" sz="7200" dirty="0">
                <a:solidFill>
                  <a:schemeClr val="bg1"/>
                </a:solidFill>
                <a:latin typeface="Product Sans" panose="020B0503030502040203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Product Sans" panose="020B0503030502040203" pitchFamily="34" charset="0"/>
              </a:rPr>
              <a:t>System Architecture/</a:t>
            </a:r>
            <a:br>
              <a:rPr lang="en-US" sz="4800" dirty="0">
                <a:solidFill>
                  <a:schemeClr val="bg1"/>
                </a:solidFill>
                <a:latin typeface="Product Sans" panose="020B0503030502040203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Product Sans" panose="020B0503030502040203" pitchFamily="34" charset="0"/>
              </a:rPr>
              <a:t>Design Layouts</a:t>
            </a:r>
            <a:endParaRPr lang="en-US" sz="7200" dirty="0">
              <a:solidFill>
                <a:schemeClr val="bg1"/>
              </a:solidFill>
              <a:latin typeface="Product Sans" panose="020B050303050204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9F491-B235-6A44-888C-3B172EF392FA}"/>
              </a:ext>
            </a:extLst>
          </p:cNvPr>
          <p:cNvSpPr txBox="1"/>
          <p:nvPr/>
        </p:nvSpPr>
        <p:spPr>
          <a:xfrm>
            <a:off x="5712178" y="50912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1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9977 L 2.08333E-7 -1.11111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B6832B-004C-4149-8FEC-D47CA845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50303050204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8243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301C-E3A4-9F48-9B7E-4209EE0A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55" y="3579608"/>
            <a:ext cx="8741689" cy="841786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25000"/>
                    <a:lumOff val="75000"/>
                  </a:schemeClr>
                </a:solidFill>
                <a:latin typeface="Product Sans" panose="020B0503030502040203" pitchFamily="34" charset="0"/>
              </a:rPr>
              <a:t>What are we designing?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200C20-234C-0D4B-948D-78DFB8DF6391}"/>
              </a:ext>
            </a:extLst>
          </p:cNvPr>
          <p:cNvSpPr txBox="1">
            <a:spLocks/>
          </p:cNvSpPr>
          <p:nvPr/>
        </p:nvSpPr>
        <p:spPr>
          <a:xfrm>
            <a:off x="458993" y="4421393"/>
            <a:ext cx="11274014" cy="204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Product Sans" panose="020B0503030502040203" pitchFamily="34" charset="0"/>
              </a:rPr>
              <a:t>The system will allow a single client to use the eye-blinking detection application on the Raspberry Pi to control certain aspects of Internet of Things (IoT) devices connected to them, along with requesting help from a remote user. The remote user will be able to view certain sensor data, send messages, and remotely control the IoT devices from a web application on an Android smartphone.</a:t>
            </a:r>
          </a:p>
        </p:txBody>
      </p:sp>
    </p:spTree>
    <p:extLst>
      <p:ext uri="{BB962C8B-B14F-4D97-AF65-F5344CB8AC3E}">
        <p14:creationId xmlns:p14="http://schemas.microsoft.com/office/powerpoint/2010/main" val="409292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CA1B-3F3A-AF48-91D9-DA1518783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332" y="1816768"/>
            <a:ext cx="2756000" cy="731200"/>
          </a:xfrm>
        </p:spPr>
        <p:txBody>
          <a:bodyPr anchor="ctr"/>
          <a:lstStyle/>
          <a:p>
            <a:r>
              <a:rPr lang="en-US" dirty="0">
                <a:latin typeface="Product Sans" panose="020B0503030502040203" pitchFamily="34" charset="0"/>
              </a:rPr>
              <a:t>Web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7E9CC5-EF28-A545-BA10-630E6363106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985225" y="1810614"/>
            <a:ext cx="2553509" cy="731200"/>
          </a:xfrm>
        </p:spPr>
        <p:txBody>
          <a:bodyPr anchor="ctr"/>
          <a:lstStyle/>
          <a:p>
            <a:r>
              <a:rPr lang="en-US" dirty="0">
                <a:latin typeface="Product Sans" panose="020B0503030502040203" pitchFamily="34" charset="0"/>
              </a:rPr>
              <a:t>IoT Interaction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C2FEAC-DCED-9648-9E4D-997459FD59DB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roduct Sans" panose="020B0503030502040203" pitchFamily="34" charset="0"/>
              </a:rPr>
              <a:t>Features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0C66E2-0E40-CB4B-BEBB-C6E8F3454793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1388840" y="1810614"/>
            <a:ext cx="2756000" cy="731200"/>
          </a:xfrm>
        </p:spPr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Eye Blinking Detection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4D4BC74-4E92-F14E-ABB9-2E6E25907774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6544572" y="4066149"/>
            <a:ext cx="2756000" cy="731200"/>
          </a:xfrm>
        </p:spPr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Clean </a:t>
            </a:r>
            <a:br>
              <a:rPr lang="en-US" dirty="0">
                <a:latin typeface="Product Sans" panose="020B0503030502040203" pitchFamily="34" charset="0"/>
              </a:rPr>
            </a:br>
            <a:r>
              <a:rPr lang="en-US" dirty="0">
                <a:latin typeface="Product Sans" panose="020B0503030502040203" pitchFamily="34" charset="0"/>
              </a:rPr>
              <a:t>User Interface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30B3642-6064-F245-BA5D-4284B8030F11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3224505" y="4066149"/>
            <a:ext cx="2756000" cy="731200"/>
          </a:xfrm>
        </p:spPr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Android WebApp</a:t>
            </a:r>
          </a:p>
        </p:txBody>
      </p:sp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E8E72A89-E143-8249-8B25-98A96CBF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188" y="2302742"/>
            <a:ext cx="1562287" cy="1562287"/>
          </a:xfrm>
          <a:prstGeom prst="rect">
            <a:avLst/>
          </a:prstGeom>
        </p:spPr>
      </p:pic>
      <p:pic>
        <p:nvPicPr>
          <p:cNvPr id="14" name="Graphic 13" descr="Internet Of Things with solid fill">
            <a:extLst>
              <a:ext uri="{FF2B5EF4-FFF2-40B4-BE49-F238E27FC236}">
                <a16:creationId xmlns:a16="http://schemas.microsoft.com/office/drawing/2014/main" id="{527E624C-9983-5F45-9DEA-7E36EED6B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7017" y="2370330"/>
            <a:ext cx="1427110" cy="1427110"/>
          </a:xfrm>
          <a:prstGeom prst="rect">
            <a:avLst/>
          </a:prstGeom>
        </p:spPr>
      </p:pic>
      <p:pic>
        <p:nvPicPr>
          <p:cNvPr id="17" name="Graphic 16" descr="Eye Scan with solid fill">
            <a:extLst>
              <a:ext uri="{FF2B5EF4-FFF2-40B4-BE49-F238E27FC236}">
                <a16:creationId xmlns:a16="http://schemas.microsoft.com/office/drawing/2014/main" id="{506ECD7F-C2D9-0A4E-8966-20B3B6725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6611" y="2302742"/>
            <a:ext cx="1562287" cy="1562287"/>
          </a:xfrm>
          <a:prstGeom prst="rect">
            <a:avLst/>
          </a:prstGeom>
        </p:spPr>
      </p:pic>
      <p:pic>
        <p:nvPicPr>
          <p:cNvPr id="19" name="Graphic 18" descr="Loading with solid fill">
            <a:extLst>
              <a:ext uri="{FF2B5EF4-FFF2-40B4-BE49-F238E27FC236}">
                <a16:creationId xmlns:a16="http://schemas.microsoft.com/office/drawing/2014/main" id="{FFE51383-32F5-9548-A947-73F2471EC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0464" y="4760418"/>
            <a:ext cx="1504215" cy="1504215"/>
          </a:xfrm>
          <a:prstGeom prst="rect">
            <a:avLst/>
          </a:prstGeom>
        </p:spPr>
      </p:pic>
      <p:pic>
        <p:nvPicPr>
          <p:cNvPr id="23" name="Graphic 22" descr="Smart Phone with solid fill">
            <a:extLst>
              <a:ext uri="{FF2B5EF4-FFF2-40B4-BE49-F238E27FC236}">
                <a16:creationId xmlns:a16="http://schemas.microsoft.com/office/drawing/2014/main" id="{295B29B7-C885-F843-88BD-2E439CEF9D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44160" y="4881012"/>
            <a:ext cx="1359028" cy="13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CBAF-43CD-1841-9B0D-7C29F2C4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11" y="289228"/>
            <a:ext cx="9101901" cy="78531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Top Level System Architecture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038D1D-3949-674C-97D1-9DE76844B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99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3CAB22-032F-B748-A02A-55ABACC45B70}"/>
              </a:ext>
            </a:extLst>
          </p:cNvPr>
          <p:cNvGrpSpPr/>
          <p:nvPr/>
        </p:nvGrpSpPr>
        <p:grpSpPr>
          <a:xfrm>
            <a:off x="5047651" y="2339922"/>
            <a:ext cx="2096698" cy="2185747"/>
            <a:chOff x="5047651" y="2468875"/>
            <a:chExt cx="2096698" cy="21857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267A0B-67FB-AC46-A626-AEEC16F60A05}"/>
                </a:ext>
              </a:extLst>
            </p:cNvPr>
            <p:cNvSpPr/>
            <p:nvPr/>
          </p:nvSpPr>
          <p:spPr>
            <a:xfrm>
              <a:off x="6494585" y="2624874"/>
              <a:ext cx="626318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2E6E6F-A9A4-2741-87FC-658D27BEB5B0}"/>
                </a:ext>
              </a:extLst>
            </p:cNvPr>
            <p:cNvSpPr/>
            <p:nvPr/>
          </p:nvSpPr>
          <p:spPr>
            <a:xfrm>
              <a:off x="5617918" y="3058628"/>
              <a:ext cx="158995" cy="198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565002-F008-7240-A502-3D1A56112856}"/>
                </a:ext>
              </a:extLst>
            </p:cNvPr>
            <p:cNvSpPr/>
            <p:nvPr/>
          </p:nvSpPr>
          <p:spPr>
            <a:xfrm>
              <a:off x="6098562" y="4336436"/>
              <a:ext cx="158995" cy="198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630" name="Picture 6" descr="PyQt - Wikipedia">
              <a:extLst>
                <a:ext uri="{FF2B5EF4-FFF2-40B4-BE49-F238E27FC236}">
                  <a16:creationId xmlns:a16="http://schemas.microsoft.com/office/drawing/2014/main" id="{E873CC35-A02E-0743-8BE2-CE1046091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7651" y="2468875"/>
              <a:ext cx="2096698" cy="218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76CBAF-43CD-1841-9B0D-7C29F2C4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11" y="289228"/>
            <a:ext cx="9101901" cy="78531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Software Libraries and Dependencies Used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8B7B52-81C6-2944-920C-6708329CEB35}"/>
              </a:ext>
            </a:extLst>
          </p:cNvPr>
          <p:cNvGrpSpPr>
            <a:grpSpLocks noChangeAspect="1"/>
          </p:cNvGrpSpPr>
          <p:nvPr/>
        </p:nvGrpSpPr>
        <p:grpSpPr>
          <a:xfrm>
            <a:off x="1983637" y="2495921"/>
            <a:ext cx="1858601" cy="2289465"/>
            <a:chOff x="1482725" y="1606061"/>
            <a:chExt cx="2959743" cy="3645877"/>
          </a:xfrm>
        </p:grpSpPr>
        <p:pic>
          <p:nvPicPr>
            <p:cNvPr id="26626" name="Picture 2" descr="OpenCV - Wikipedia">
              <a:extLst>
                <a:ext uri="{FF2B5EF4-FFF2-40B4-BE49-F238E27FC236}">
                  <a16:creationId xmlns:a16="http://schemas.microsoft.com/office/drawing/2014/main" id="{A8E982CF-782D-F34D-BC8A-3B95A1145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725" y="1606061"/>
              <a:ext cx="2959743" cy="364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OpenCV - Wikipedia">
              <a:extLst>
                <a:ext uri="{FF2B5EF4-FFF2-40B4-BE49-F238E27FC236}">
                  <a16:creationId xmlns:a16="http://schemas.microsoft.com/office/drawing/2014/main" id="{C3D24F7B-5678-5E41-BB2C-71530BD3D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60"/>
            <a:stretch/>
          </p:blipFill>
          <p:spPr bwMode="auto">
            <a:xfrm>
              <a:off x="1482725" y="4466628"/>
              <a:ext cx="2959743" cy="785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632" name="Picture 8">
            <a:extLst>
              <a:ext uri="{FF2B5EF4-FFF2-40B4-BE49-F238E27FC236}">
                <a16:creationId xmlns:a16="http://schemas.microsoft.com/office/drawing/2014/main" id="{F77ADC1B-8DD0-3A4C-9685-A81BA3860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762" y="2495921"/>
            <a:ext cx="1704883" cy="218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F43CBD-A0DA-A14E-8FF3-CA874D33BF48}"/>
              </a:ext>
            </a:extLst>
          </p:cNvPr>
          <p:cNvSpPr txBox="1">
            <a:spLocks/>
          </p:cNvSpPr>
          <p:nvPr/>
        </p:nvSpPr>
        <p:spPr>
          <a:xfrm>
            <a:off x="458993" y="4855148"/>
            <a:ext cx="11274014" cy="139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Product Sans" panose="020B0503030502040203" pitchFamily="34" charset="0"/>
              </a:rPr>
              <a:t>And a couple others…</a:t>
            </a:r>
          </a:p>
        </p:txBody>
      </p:sp>
    </p:spTree>
    <p:extLst>
      <p:ext uri="{BB962C8B-B14F-4D97-AF65-F5344CB8AC3E}">
        <p14:creationId xmlns:p14="http://schemas.microsoft.com/office/powerpoint/2010/main" val="239119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CBAF-43CD-1841-9B0D-7C29F2C4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11" y="289228"/>
            <a:ext cx="9101901" cy="78531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Raspberry Pi Application General Layout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3DCDC5D-F8D1-C047-B0D4-59AB8670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" y="1074538"/>
            <a:ext cx="8848630" cy="5175882"/>
          </a:xfrm>
          <a:prstGeom prst="rect">
            <a:avLst/>
          </a:prstGeom>
          <a:solidFill>
            <a:schemeClr val="tx1">
              <a:lumMod val="10000"/>
              <a:lumOff val="90000"/>
              <a:alpha val="3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688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CBAF-43CD-1841-9B0D-7C29F2C4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11" y="289228"/>
            <a:ext cx="9101901" cy="78531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503030502040203" pitchFamily="34" charset="0"/>
              </a:rPr>
              <a:t>Raspberry Pi Layout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246DC45-A0A0-6C40-98CF-161F40154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160" y="1074538"/>
            <a:ext cx="9377680" cy="545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081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by Slidesgo</Template>
  <TotalTime>3755</TotalTime>
  <Words>734</Words>
  <Application>Microsoft Macintosh PowerPoint</Application>
  <PresentationFormat>Widescreen</PresentationFormat>
  <Paragraphs>136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Proxima Nova</vt:lpstr>
      <vt:lpstr>Proxima Nova Semibold</vt:lpstr>
      <vt:lpstr>Arial</vt:lpstr>
      <vt:lpstr>Calibri</vt:lpstr>
      <vt:lpstr>Montserrat</vt:lpstr>
      <vt:lpstr>Montserrat ExtraBold</vt:lpstr>
      <vt:lpstr>Montserrat Medium</vt:lpstr>
      <vt:lpstr>Product Sans</vt:lpstr>
      <vt:lpstr>Futuristic Background by Slidesgo</vt:lpstr>
      <vt:lpstr>Slidesgo Final Pages</vt:lpstr>
      <vt:lpstr>Final Project: Eye Blinking Detection and Remote Access to IoT Sensors and Devices</vt:lpstr>
      <vt:lpstr>Part 1</vt:lpstr>
      <vt:lpstr>Part 1 System Architecture/ Design Layouts</vt:lpstr>
      <vt:lpstr>What are we designing?</vt:lpstr>
      <vt:lpstr>Web Server</vt:lpstr>
      <vt:lpstr>Top Level System Architecture Diagram</vt:lpstr>
      <vt:lpstr>Software Libraries and Dependencies Used</vt:lpstr>
      <vt:lpstr>Raspberry Pi Application General Layout</vt:lpstr>
      <vt:lpstr>Raspberry Pi Layout</vt:lpstr>
      <vt:lpstr>Website Layout</vt:lpstr>
      <vt:lpstr>Website Layout</vt:lpstr>
      <vt:lpstr>Android App Layout</vt:lpstr>
      <vt:lpstr>Android App Layout</vt:lpstr>
      <vt:lpstr>Part 2 Modules and Scripts</vt:lpstr>
      <vt:lpstr>Raspberry Pi Application Modules</vt:lpstr>
      <vt:lpstr>Mailbox.py</vt:lpstr>
      <vt:lpstr>GPIO_Test.py</vt:lpstr>
      <vt:lpstr>test.py</vt:lpstr>
      <vt:lpstr>GUI.py</vt:lpstr>
      <vt:lpstr>GUI.py Detailed</vt:lpstr>
      <vt:lpstr>GUI.py Detailed</vt:lpstr>
      <vt:lpstr>GUI.py Detailed – VideoThread FSM</vt:lpstr>
      <vt:lpstr>GUI.py Detailed</vt:lpstr>
      <vt:lpstr>Part 3 Design Compromises and Complications</vt:lpstr>
      <vt:lpstr>Design Compromises and Complications</vt:lpstr>
      <vt:lpstr>Design Compromises and Complications</vt:lpstr>
      <vt:lpstr>Design Compromises and Complications</vt:lpstr>
      <vt:lpstr>Design Compromises and Complications</vt:lpstr>
      <vt:lpstr>Part 4 Short Demo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Fey, Raymond</dc:creator>
  <cp:lastModifiedBy>Fey, Raymond</cp:lastModifiedBy>
  <cp:revision>4</cp:revision>
  <dcterms:created xsi:type="dcterms:W3CDTF">2021-05-04T05:01:28Z</dcterms:created>
  <dcterms:modified xsi:type="dcterms:W3CDTF">2021-12-08T08:13:56Z</dcterms:modified>
</cp:coreProperties>
</file>